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5"/>
  </p:notesMasterIdLst>
  <p:sldIdLst>
    <p:sldId id="256" r:id="rId3"/>
    <p:sldId id="257" r:id="rId4"/>
    <p:sldId id="267" r:id="rId5"/>
    <p:sldId id="268" r:id="rId6"/>
    <p:sldId id="269" r:id="rId7"/>
    <p:sldId id="270" r:id="rId8"/>
    <p:sldId id="258" r:id="rId9"/>
    <p:sldId id="259" r:id="rId10"/>
    <p:sldId id="274" r:id="rId11"/>
    <p:sldId id="275" r:id="rId12"/>
    <p:sldId id="260" r:id="rId13"/>
    <p:sldId id="271" r:id="rId14"/>
    <p:sldId id="272" r:id="rId15"/>
    <p:sldId id="273" r:id="rId16"/>
    <p:sldId id="276" r:id="rId17"/>
    <p:sldId id="277" r:id="rId18"/>
    <p:sldId id="261" r:id="rId19"/>
    <p:sldId id="262" r:id="rId20"/>
    <p:sldId id="263" r:id="rId21"/>
    <p:sldId id="264" r:id="rId22"/>
    <p:sldId id="265" r:id="rId23"/>
    <p:sldId id="266" r:id="rId24"/>
  </p:sldIdLst>
  <p:sldSz cx="9144000" cy="5143500" type="screen16x9"/>
  <p:notesSz cx="6858000" cy="9144000"/>
  <p:embeddedFontLst>
    <p:embeddedFont>
      <p:font typeface="Century Schoolbook" panose="02040604050505020304" pitchFamily="18" charset="0"/>
      <p:regular r:id="rId26"/>
      <p:bold r:id="rId27"/>
      <p:italic r:id="rId28"/>
      <p:boldItalic r:id="rId29"/>
    </p:embeddedFont>
    <p:embeddedFont>
      <p:font typeface="Proxima Nova" panose="020B0604020202020204" charset="0"/>
      <p:regular r:id="rId30"/>
      <p:bold r:id="rId31"/>
      <p:italic r:id="rId32"/>
      <p:boldItalic r:id="rId33"/>
    </p:embeddedFont>
    <p:embeddedFont>
      <p:font typeface="Verdana" panose="020B0604030504040204"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s>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42e3e7cd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42e3e7c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1529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6202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74464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8088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26167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21561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d4400e736_2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d4400e736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d9c40d9f9_0_2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d9c40d9f9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cb9a3abeb_0_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cb9a3abe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42e3e7c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742e3e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d5f4b554c_0_1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d5f4b554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0d03b17c7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0d03b17c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4816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463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4744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33873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742e3e7cd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742e3e7cd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3534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56" name="Google Shape;56;p14"/>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7" name="Google Shape;57;p14"/>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61" name="Google Shape;61;p15"/>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7" name="Google Shape;67;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1" name="Google Shape;71;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2" name="Google Shape;72;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9" name="Google Shape;7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80"/>
        <p:cNvGrpSpPr/>
        <p:nvPr/>
      </p:nvGrpSpPr>
      <p:grpSpPr>
        <a:xfrm>
          <a:off x="0" y="0"/>
          <a:ext cx="0" cy="0"/>
          <a:chOff x="0" y="0"/>
          <a:chExt cx="0" cy="0"/>
        </a:xfrm>
      </p:grpSpPr>
      <p:sp>
        <p:nvSpPr>
          <p:cNvPr id="81" name="Google Shape;81;p20"/>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2" name="Google Shape;8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21"/>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86" name="Google Shape;86;p21"/>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7" name="Google Shape;87;p21"/>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8" name="Google Shape;88;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22"/>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100"/>
              <a:buNone/>
              <a:defRPr sz="2100"/>
            </a:lvl1pPr>
          </a:lstStyle>
          <a:p>
            <a:endParaRPr/>
          </a:p>
        </p:txBody>
      </p:sp>
      <p:sp>
        <p:nvSpPr>
          <p:cNvPr id="92" name="Google Shape;9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3"/>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96" name="Google Shape;96;p23"/>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7" name="Google Shape;9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8"/>
        <p:cNvGrpSpPr/>
        <p:nvPr/>
      </p:nvGrpSpPr>
      <p:grpSpPr>
        <a:xfrm>
          <a:off x="0" y="0"/>
          <a:ext cx="0" cy="0"/>
          <a:chOff x="0" y="0"/>
          <a:chExt cx="0" cy="0"/>
        </a:xfrm>
      </p:grpSpPr>
      <p:sp>
        <p:nvSpPr>
          <p:cNvPr id="99" name="Google Shape;99;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25" descr="White cloud in front of dark blue star-filled sky"/>
          <p:cNvPicPr preferRelativeResize="0"/>
          <p:nvPr/>
        </p:nvPicPr>
        <p:blipFill rotWithShape="1">
          <a:blip r:embed="rId3">
            <a:alphaModFix/>
          </a:blip>
          <a:srcRect r="1719" b="17067"/>
          <a:stretch/>
        </p:blipFill>
        <p:spPr>
          <a:xfrm>
            <a:off x="0" y="0"/>
            <a:ext cx="9144001" cy="5143500"/>
          </a:xfrm>
          <a:prstGeom prst="rect">
            <a:avLst/>
          </a:prstGeom>
          <a:noFill/>
          <a:ln>
            <a:noFill/>
          </a:ln>
        </p:spPr>
      </p:pic>
      <p:sp>
        <p:nvSpPr>
          <p:cNvPr id="105" name="Google Shape;105;p25"/>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6000" dirty="0"/>
              <a:t>SQL</a:t>
            </a:r>
            <a:endParaRPr sz="6000" dirty="0"/>
          </a:p>
        </p:txBody>
      </p:sp>
      <p:sp>
        <p:nvSpPr>
          <p:cNvPr id="106" name="Google Shape;106;p25"/>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By Utkarsh P</a:t>
            </a:r>
            <a:r>
              <a:rPr lang="en-GB" dirty="0" err="1"/>
              <a:t>andey</a:t>
            </a:r>
            <a:r>
              <a:rPr lang="en-GB" dirty="0"/>
              <a:t>, </a:t>
            </a:r>
            <a:r>
              <a:rPr lang="en-GB" dirty="0" err="1"/>
              <a:t>Sriyam</a:t>
            </a:r>
            <a:r>
              <a:rPr lang="en-GB" dirty="0"/>
              <a:t>, </a:t>
            </a:r>
            <a:r>
              <a:rPr lang="en-GB" dirty="0" err="1"/>
              <a:t>Meenal</a:t>
            </a:r>
            <a:endParaRPr dirty="0"/>
          </a:p>
        </p:txBody>
      </p:sp>
      <p:sp>
        <p:nvSpPr>
          <p:cNvPr id="107" name="Google Shape;107;p25"/>
          <p:cNvSpPr txBox="1">
            <a:spLocks noGrp="1"/>
          </p:cNvSpPr>
          <p:nvPr>
            <p:ph type="subTitle" idx="1"/>
          </p:nvPr>
        </p:nvSpPr>
        <p:spPr>
          <a:xfrm>
            <a:off x="510450" y="4370773"/>
            <a:ext cx="8123100" cy="50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Dsc email and campus lead name here &lt;3</a:t>
            </a:r>
            <a:endParaRPr sz="1800" dirty="0"/>
          </a:p>
        </p:txBody>
      </p:sp>
      <p:cxnSp>
        <p:nvCxnSpPr>
          <p:cNvPr id="108" name="Google Shape;108;p25"/>
          <p:cNvCxnSpPr/>
          <p:nvPr/>
        </p:nvCxnSpPr>
        <p:spPr>
          <a:xfrm>
            <a:off x="615150" y="2998025"/>
            <a:ext cx="500400" cy="0"/>
          </a:xfrm>
          <a:prstGeom prst="straightConnector1">
            <a:avLst/>
          </a:prstGeom>
          <a:noFill/>
          <a:ln w="19050" cap="flat" cmpd="sng">
            <a:solidFill>
              <a:schemeClr val="lt1"/>
            </a:solidFill>
            <a:prstDash val="solid"/>
            <a:round/>
            <a:headEnd type="none" w="med" len="med"/>
            <a:tailEnd type="none" w="med" len="med"/>
          </a:ln>
        </p:spPr>
      </p:cxnSp>
      <p:pic>
        <p:nvPicPr>
          <p:cNvPr id="109" name="Google Shape;109;p25"/>
          <p:cNvPicPr preferRelativeResize="0"/>
          <p:nvPr/>
        </p:nvPicPr>
        <p:blipFill>
          <a:blip r:embed="rId4">
            <a:alphaModFix/>
          </a:blip>
          <a:stretch>
            <a:fillRect/>
          </a:stretch>
        </p:blipFill>
        <p:spPr>
          <a:xfrm>
            <a:off x="7804149" y="96048"/>
            <a:ext cx="1087150" cy="1352200"/>
          </a:xfrm>
          <a:prstGeom prst="rect">
            <a:avLst/>
          </a:prstGeom>
          <a:noFill/>
          <a:ln>
            <a:noFill/>
          </a:ln>
        </p:spPr>
      </p:pic>
      <p:pic>
        <p:nvPicPr>
          <p:cNvPr id="110" name="Google Shape;110;p25"/>
          <p:cNvPicPr preferRelativeResize="0"/>
          <p:nvPr/>
        </p:nvPicPr>
        <p:blipFill>
          <a:blip r:embed="rId5">
            <a:alphaModFix/>
          </a:blip>
          <a:stretch>
            <a:fillRect/>
          </a:stretch>
        </p:blipFill>
        <p:spPr>
          <a:xfrm>
            <a:off x="187800" y="0"/>
            <a:ext cx="1544300" cy="1544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1062858" y="1052623"/>
            <a:ext cx="5797500" cy="5194669"/>
          </a:xfrm>
          <a:prstGeom prst="rect">
            <a:avLst/>
          </a:prstGeom>
        </p:spPr>
        <p:txBody>
          <a:bodyPr spcFirstLastPara="1" wrap="square" lIns="91425" tIns="91425" rIns="91425" bIns="91425" anchor="ctr" anchorCtr="0">
            <a:noAutofit/>
          </a:bodyPr>
          <a:lstStyle/>
          <a:p>
            <a:pPr lvl="0"/>
            <a:r>
              <a:rPr lang="en-GB" sz="4400" b="1" dirty="0"/>
              <a:t>Creating a Database</a:t>
            </a:r>
            <a:br>
              <a:rPr lang="en-GB" sz="2000" b="1" dirty="0"/>
            </a:br>
            <a:br>
              <a:rPr lang="en-GB" sz="2000" b="1" dirty="0"/>
            </a:br>
            <a:br>
              <a:rPr lang="en-GB" sz="2000" b="1" dirty="0"/>
            </a:br>
            <a:r>
              <a:rPr lang="en-GB" sz="2000" b="1" dirty="0"/>
              <a:t>To create a new database, issue the “create database” command:</a:t>
            </a:r>
            <a:br>
              <a:rPr lang="en-GB" sz="2000" b="1" dirty="0"/>
            </a:br>
            <a:br>
              <a:rPr lang="en-GB" sz="2000" b="1" dirty="0"/>
            </a:br>
            <a:r>
              <a:rPr lang="en-GB" sz="2000" b="1" dirty="0" err="1"/>
              <a:t>mysql</a:t>
            </a:r>
            <a:r>
              <a:rPr lang="en-GB" sz="2000" b="1" dirty="0"/>
              <a:t>&gt; create database </a:t>
            </a:r>
            <a:r>
              <a:rPr lang="en-GB" sz="2000" b="1" dirty="0" err="1"/>
              <a:t>webdb</a:t>
            </a:r>
            <a:r>
              <a:rPr lang="en-GB" sz="2000" b="1" dirty="0"/>
              <a:t>;</a:t>
            </a:r>
            <a:br>
              <a:rPr lang="en-GB" sz="2000" b="1" dirty="0"/>
            </a:br>
            <a:br>
              <a:rPr lang="en-GB" sz="2000" b="1" dirty="0"/>
            </a:br>
            <a:r>
              <a:rPr lang="en-GB" sz="2000" b="1" dirty="0"/>
              <a:t>To the select a database, issue the “use” command:</a:t>
            </a:r>
            <a:br>
              <a:rPr lang="en-GB" sz="2000" b="1" dirty="0"/>
            </a:br>
            <a:br>
              <a:rPr lang="en-GB" sz="2000" b="1" dirty="0"/>
            </a:br>
            <a:r>
              <a:rPr lang="en-GB" sz="2000" b="1" dirty="0" err="1"/>
              <a:t>mysql</a:t>
            </a:r>
            <a:r>
              <a:rPr lang="en-GB" sz="2000" b="1" dirty="0"/>
              <a:t>&gt; use </a:t>
            </a:r>
            <a:r>
              <a:rPr lang="en-GB" sz="2000" b="1" dirty="0" err="1"/>
              <a:t>webdb</a:t>
            </a:r>
            <a:r>
              <a:rPr lang="en-GB" sz="2000" b="1" dirty="0"/>
              <a:t>;</a:t>
            </a:r>
            <a:br>
              <a:rPr lang="en-GB" sz="2000" b="1" dirty="0"/>
            </a:br>
            <a:br>
              <a:rPr lang="en-GB" sz="2000" b="1" dirty="0"/>
            </a:br>
            <a:br>
              <a:rPr lang="en-GB" sz="2000" b="1" dirty="0"/>
            </a:br>
            <a:br>
              <a:rPr lang="en-GB" sz="2000" b="1" dirty="0"/>
            </a:br>
            <a:br>
              <a:rPr lang="en-GB" sz="2000" b="1" dirty="0"/>
            </a:br>
            <a:br>
              <a:rPr lang="en-GB" sz="2000" b="1" dirty="0"/>
            </a:br>
            <a:br>
              <a:rPr lang="en-GB" sz="2000" b="1" dirty="0"/>
            </a:br>
            <a:endParaRPr lang="en-GB" sz="2000" b="1" dirty="0"/>
          </a:p>
        </p:txBody>
      </p:sp>
    </p:spTree>
    <p:extLst>
      <p:ext uri="{BB962C8B-B14F-4D97-AF65-F5344CB8AC3E}">
        <p14:creationId xmlns:p14="http://schemas.microsoft.com/office/powerpoint/2010/main" val="3152580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US" altLang="en-US" sz="3600" dirty="0"/>
              <a:t>Data Types in SQL</a:t>
            </a:r>
            <a:endParaRPr sz="3600" dirty="0"/>
          </a:p>
        </p:txBody>
      </p:sp>
      <p:sp>
        <p:nvSpPr>
          <p:cNvPr id="135" name="Google Shape;135;p29"/>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Characters: CHAR(20), VARCHAR(50)</a:t>
            </a:r>
          </a:p>
          <a:p>
            <a:pPr marL="0" lvl="0" indent="0">
              <a:spcAft>
                <a:spcPts val="1600"/>
              </a:spcAft>
              <a:buNone/>
            </a:pPr>
            <a:r>
              <a:rPr lang="en-GB" sz="2400" dirty="0"/>
              <a:t>Numbers: INT, BIGINT, SMALLINT, FLOAT</a:t>
            </a:r>
          </a:p>
          <a:p>
            <a:pPr marL="0" lvl="0" indent="0">
              <a:spcAft>
                <a:spcPts val="1600"/>
              </a:spcAft>
              <a:buNone/>
            </a:pPr>
            <a:r>
              <a:rPr lang="en-GB" sz="2400" dirty="0"/>
              <a:t>Others: MONEY, DATE, TIME, …</a:t>
            </a:r>
          </a:p>
        </p:txBody>
      </p:sp>
      <p:pic>
        <p:nvPicPr>
          <p:cNvPr id="136" name="Google Shape;136;p29"/>
          <p:cNvPicPr preferRelativeResize="0"/>
          <p:nvPr/>
        </p:nvPicPr>
        <p:blipFill>
          <a:blip r:embed="rId3">
            <a:alphaModFix/>
          </a:blip>
          <a:stretch>
            <a:fillRect/>
          </a:stretch>
        </p:blipFill>
        <p:spPr>
          <a:xfrm>
            <a:off x="6085803" y="1053225"/>
            <a:ext cx="2826051" cy="3037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Definition Language (DDL)</a:t>
            </a:r>
          </a:p>
        </p:txBody>
      </p:sp>
      <p:sp>
        <p:nvSpPr>
          <p:cNvPr id="135" name="Google Shape;135;p29"/>
          <p:cNvSpPr txBox="1">
            <a:spLocks noGrp="1"/>
          </p:cNvSpPr>
          <p:nvPr>
            <p:ph type="body" idx="1"/>
          </p:nvPr>
        </p:nvSpPr>
        <p:spPr>
          <a:xfrm>
            <a:off x="311700" y="1396375"/>
            <a:ext cx="5374725" cy="952837"/>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Create/alter/delete tables and their attributes</a:t>
            </a:r>
          </a:p>
        </p:txBody>
      </p:sp>
      <p:pic>
        <p:nvPicPr>
          <p:cNvPr id="136" name="Google Shape;136;p29"/>
          <p:cNvPicPr preferRelativeResize="0"/>
          <p:nvPr/>
        </p:nvPicPr>
        <p:blipFill>
          <a:blip r:embed="rId3">
            <a:alphaModFix/>
          </a:blip>
          <a:stretch>
            <a:fillRect/>
          </a:stretch>
        </p:blipFill>
        <p:spPr>
          <a:xfrm>
            <a:off x="5686425" y="1604000"/>
            <a:ext cx="2826051" cy="3037050"/>
          </a:xfrm>
          <a:prstGeom prst="rect">
            <a:avLst/>
          </a:prstGeom>
          <a:noFill/>
          <a:ln>
            <a:noFill/>
          </a:ln>
        </p:spPr>
      </p:pic>
      <p:sp>
        <p:nvSpPr>
          <p:cNvPr id="5" name="Google Shape;134;p29">
            <a:extLst>
              <a:ext uri="{FF2B5EF4-FFF2-40B4-BE49-F238E27FC236}">
                <a16:creationId xmlns:a16="http://schemas.microsoft.com/office/drawing/2014/main" id="{3B86EBE7-443A-4294-90E8-9EABFC0A7233}"/>
              </a:ext>
            </a:extLst>
          </p:cNvPr>
          <p:cNvSpPr txBox="1">
            <a:spLocks/>
          </p:cNvSpPr>
          <p:nvPr/>
        </p:nvSpPr>
        <p:spPr>
          <a:xfrm>
            <a:off x="227287" y="2489112"/>
            <a:ext cx="5829300"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pPr eaLnBrk="1" hangingPunct="1"/>
            <a:r>
              <a:rPr lang="en-US" altLang="en-US" sz="3600" dirty="0"/>
              <a:t>Data Manipulation Language (DML)</a:t>
            </a:r>
          </a:p>
        </p:txBody>
      </p:sp>
      <p:sp>
        <p:nvSpPr>
          <p:cNvPr id="6" name="Google Shape;135;p29">
            <a:extLst>
              <a:ext uri="{FF2B5EF4-FFF2-40B4-BE49-F238E27FC236}">
                <a16:creationId xmlns:a16="http://schemas.microsoft.com/office/drawing/2014/main" id="{C22E3A8D-1618-43A9-903A-9FD7BF7ED7B1}"/>
              </a:ext>
            </a:extLst>
          </p:cNvPr>
          <p:cNvSpPr txBox="1">
            <a:spLocks/>
          </p:cNvSpPr>
          <p:nvPr/>
        </p:nvSpPr>
        <p:spPr>
          <a:xfrm>
            <a:off x="311700" y="3820599"/>
            <a:ext cx="5944913"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Proxima Nova"/>
              <a:buChar char="●"/>
              <a:defRPr sz="1800" b="0" i="0" u="none" strike="noStrike" cap="none">
                <a:solidFill>
                  <a:schemeClr val="accent3"/>
                </a:solidFill>
                <a:latin typeface="Proxima Nova"/>
                <a:ea typeface="Proxima Nova"/>
                <a:cs typeface="Proxima Nova"/>
                <a:sym typeface="Proxima Nova"/>
              </a:defRPr>
            </a:lvl1pPr>
            <a:lvl2pPr marL="914400" marR="0" lvl="1"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2pPr>
            <a:lvl3pPr marL="1371600" marR="0" lvl="2"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3pPr>
            <a:lvl4pPr marL="1828800" marR="0" lvl="3"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4pPr>
            <a:lvl5pPr marL="2286000" marR="0" lvl="4"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5pPr>
            <a:lvl6pPr marL="2743200" marR="0" lvl="5"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6pPr>
            <a:lvl7pPr marL="3200400" marR="0" lvl="6"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7pPr>
            <a:lvl8pPr marL="3657600" marR="0" lvl="7"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8pPr>
            <a:lvl9pPr marL="4114800" marR="0" lvl="8" indent="-317500" algn="l" rtl="0">
              <a:lnSpc>
                <a:spcPct val="115000"/>
              </a:lnSpc>
              <a:spcBef>
                <a:spcPts val="1600"/>
              </a:spcBef>
              <a:spcAft>
                <a:spcPts val="160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9pPr>
          </a:lstStyle>
          <a:p>
            <a:pPr marL="0" indent="0">
              <a:spcAft>
                <a:spcPts val="1600"/>
              </a:spcAft>
              <a:buNone/>
            </a:pPr>
            <a:r>
              <a:rPr lang="en-GB" sz="2400" dirty="0"/>
              <a:t>Query one or more tables  </a:t>
            </a:r>
          </a:p>
          <a:p>
            <a:pPr marL="0" indent="0">
              <a:spcAft>
                <a:spcPts val="1600"/>
              </a:spcAft>
              <a:buNone/>
            </a:pPr>
            <a:r>
              <a:rPr lang="en-GB" sz="2400" dirty="0"/>
              <a:t>Insert/delete/modify tuples in tables</a:t>
            </a:r>
          </a:p>
        </p:txBody>
      </p:sp>
    </p:spTree>
    <p:extLst>
      <p:ext uri="{BB962C8B-B14F-4D97-AF65-F5344CB8AC3E}">
        <p14:creationId xmlns:p14="http://schemas.microsoft.com/office/powerpoint/2010/main" val="496686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Definition Language (DDL)</a:t>
            </a:r>
          </a:p>
        </p:txBody>
      </p:sp>
      <p:sp>
        <p:nvSpPr>
          <p:cNvPr id="135" name="Google Shape;135;p29"/>
          <p:cNvSpPr txBox="1">
            <a:spLocks noGrp="1"/>
          </p:cNvSpPr>
          <p:nvPr>
            <p:ph type="body" idx="1"/>
          </p:nvPr>
        </p:nvSpPr>
        <p:spPr>
          <a:xfrm>
            <a:off x="322332" y="1449538"/>
            <a:ext cx="5374725" cy="3430806"/>
          </a:xfrm>
          <a:prstGeom prst="rect">
            <a:avLst/>
          </a:prstGeom>
        </p:spPr>
        <p:txBody>
          <a:bodyPr spcFirstLastPara="1" wrap="square" lIns="91425" tIns="91425" rIns="91425" bIns="91425" anchor="t" anchorCtr="0">
            <a:noAutofit/>
          </a:bodyPr>
          <a:lstStyle/>
          <a:p>
            <a:pPr marL="0" lvl="0" indent="0">
              <a:spcAft>
                <a:spcPts val="1600"/>
              </a:spcAft>
              <a:buNone/>
            </a:pPr>
            <a:r>
              <a:rPr lang="en-GB" sz="1600" dirty="0"/>
              <a:t>The most important DDL statements in SQL are: </a:t>
            </a:r>
          </a:p>
          <a:p>
            <a:pPr marL="0" lvl="0" indent="0">
              <a:spcAft>
                <a:spcPts val="1600"/>
              </a:spcAft>
              <a:buNone/>
            </a:pPr>
            <a:endParaRPr lang="en-GB" sz="1600" dirty="0"/>
          </a:p>
          <a:p>
            <a:pPr marL="0" lvl="0" indent="0">
              <a:spcAft>
                <a:spcPts val="1600"/>
              </a:spcAft>
              <a:buNone/>
            </a:pPr>
            <a:r>
              <a:rPr lang="en-GB" sz="1600" dirty="0"/>
              <a:t>CREATE TABLE - creates a new database table </a:t>
            </a:r>
          </a:p>
          <a:p>
            <a:pPr marL="0" lvl="0" indent="0">
              <a:spcAft>
                <a:spcPts val="1600"/>
              </a:spcAft>
              <a:buNone/>
            </a:pPr>
            <a:r>
              <a:rPr lang="en-GB" sz="1600" dirty="0"/>
              <a:t>ALTER TABLE - alters (changes) a database table </a:t>
            </a:r>
          </a:p>
          <a:p>
            <a:pPr marL="0" lvl="0" indent="0">
              <a:spcAft>
                <a:spcPts val="1600"/>
              </a:spcAft>
              <a:buNone/>
            </a:pPr>
            <a:r>
              <a:rPr lang="en-GB" sz="1600" dirty="0"/>
              <a:t>DROP TABLE - deletes a database table </a:t>
            </a:r>
          </a:p>
          <a:p>
            <a:pPr marL="0" lvl="0" indent="0">
              <a:spcAft>
                <a:spcPts val="1600"/>
              </a:spcAft>
              <a:buNone/>
            </a:pPr>
            <a:r>
              <a:rPr lang="en-GB" sz="1600" dirty="0"/>
              <a:t>CREATE INDEX - creates an index (search key) </a:t>
            </a:r>
          </a:p>
          <a:p>
            <a:pPr marL="0" lvl="0" indent="0">
              <a:spcAft>
                <a:spcPts val="1600"/>
              </a:spcAft>
              <a:buNone/>
            </a:pPr>
            <a:r>
              <a:rPr lang="en-GB" sz="1600" dirty="0"/>
              <a:t>DROP INDEX - deletes an index </a:t>
            </a:r>
          </a:p>
        </p:txBody>
      </p:sp>
      <p:pic>
        <p:nvPicPr>
          <p:cNvPr id="136" name="Google Shape;136;p29"/>
          <p:cNvPicPr preferRelativeResize="0"/>
          <p:nvPr/>
        </p:nvPicPr>
        <p:blipFill>
          <a:blip r:embed="rId3">
            <a:alphaModFix/>
          </a:blip>
          <a:stretch>
            <a:fillRect/>
          </a:stretch>
        </p:blipFill>
        <p:spPr>
          <a:xfrm>
            <a:off x="5697057" y="1657163"/>
            <a:ext cx="2826051" cy="3037050"/>
          </a:xfrm>
          <a:prstGeom prst="rect">
            <a:avLst/>
          </a:prstGeom>
          <a:noFill/>
          <a:ln>
            <a:noFill/>
          </a:ln>
        </p:spPr>
      </p:pic>
    </p:spTree>
    <p:extLst>
      <p:ext uri="{BB962C8B-B14F-4D97-AF65-F5344CB8AC3E}">
        <p14:creationId xmlns:p14="http://schemas.microsoft.com/office/powerpoint/2010/main" val="1696596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Manipulation Language (DML)</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114300" indent="0" algn="just">
              <a:buNone/>
            </a:pPr>
            <a:r>
              <a:rPr lang="en-US" sz="1500" dirty="0">
                <a:latin typeface="Verdana" pitchFamily="34" charset="0"/>
              </a:rPr>
              <a:t>SQL (Structured Query Language) is a syntax for executing queries. But the SQL language also includes a syntax to update, insert, and delete records.</a:t>
            </a:r>
          </a:p>
          <a:p>
            <a:pPr marL="114300" indent="0" algn="just">
              <a:buNone/>
            </a:pPr>
            <a:r>
              <a:rPr lang="en-US" sz="1500" dirty="0">
                <a:latin typeface="Verdana" pitchFamily="34" charset="0"/>
              </a:rPr>
              <a:t>These query and update commands together form the Data Manipulation Language (DML) part of SQL:</a:t>
            </a:r>
          </a:p>
          <a:p>
            <a:pPr marL="114300" indent="0" algn="just">
              <a:buNone/>
            </a:pPr>
            <a:endParaRPr lang="en-US" sz="1500" dirty="0">
              <a:latin typeface="Verdana" pitchFamily="34" charset="0"/>
            </a:endParaRPr>
          </a:p>
          <a:p>
            <a:pPr marL="114300" indent="0" algn="just">
              <a:buNone/>
            </a:pPr>
            <a:r>
              <a:rPr lang="en-US" sz="1500" dirty="0">
                <a:latin typeface="Verdana" pitchFamily="34" charset="0"/>
              </a:rPr>
              <a:t>SELECT - extracts data from a database table </a:t>
            </a:r>
          </a:p>
          <a:p>
            <a:pPr marL="114300" indent="0" algn="just">
              <a:buNone/>
            </a:pPr>
            <a:r>
              <a:rPr lang="en-US" sz="1500" dirty="0">
                <a:latin typeface="Verdana" pitchFamily="34" charset="0"/>
              </a:rPr>
              <a:t>UPDATE - updates data in a database table </a:t>
            </a:r>
          </a:p>
          <a:p>
            <a:pPr marL="114300" indent="0" algn="just">
              <a:buNone/>
            </a:pPr>
            <a:r>
              <a:rPr lang="en-US" sz="1500" dirty="0">
                <a:latin typeface="Verdana" pitchFamily="34" charset="0"/>
              </a:rPr>
              <a:t>DELETE - deletes data from a database table </a:t>
            </a:r>
          </a:p>
          <a:p>
            <a:pPr marL="114300" indent="0" algn="just">
              <a:buNone/>
            </a:pPr>
            <a:r>
              <a:rPr lang="en-US" sz="1500" dirty="0">
                <a:latin typeface="Verdana" pitchFamily="34" charset="0"/>
              </a:rPr>
              <a:t>INSERT INTO - inserts new data into a database table</a:t>
            </a:r>
          </a:p>
        </p:txBody>
      </p:sp>
      <p:pic>
        <p:nvPicPr>
          <p:cNvPr id="136" name="Google Shape;136;p29"/>
          <p:cNvPicPr preferRelativeResize="0"/>
          <p:nvPr/>
        </p:nvPicPr>
        <p:blipFill>
          <a:blip r:embed="rId3">
            <a:alphaModFix/>
          </a:blip>
          <a:stretch>
            <a:fillRect/>
          </a:stretch>
        </p:blipFill>
        <p:spPr>
          <a:xfrm>
            <a:off x="5697057" y="1657163"/>
            <a:ext cx="2826051" cy="3037050"/>
          </a:xfrm>
          <a:prstGeom prst="rect">
            <a:avLst/>
          </a:prstGeom>
          <a:noFill/>
          <a:ln>
            <a:noFill/>
          </a:ln>
        </p:spPr>
      </p:pic>
    </p:spTree>
    <p:extLst>
      <p:ext uri="{BB962C8B-B14F-4D97-AF65-F5344CB8AC3E}">
        <p14:creationId xmlns:p14="http://schemas.microsoft.com/office/powerpoint/2010/main" val="2315074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How to create a DB table?</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274320" lvl="0" indent="-274320">
              <a:lnSpc>
                <a:spcPct val="150000"/>
              </a:lnSpc>
              <a:spcBef>
                <a:spcPts val="600"/>
              </a:spcBef>
              <a:buClr>
                <a:srgbClr val="FE8637"/>
              </a:buClr>
              <a:buSzPct val="70000"/>
              <a:buFont typeface="Wingdings"/>
              <a:buChar char=""/>
            </a:pPr>
            <a:r>
              <a:rPr lang="en-US" altLang="en-US" kern="1200" dirty="0">
                <a:solidFill>
                  <a:prstClr val="black"/>
                </a:solidFill>
                <a:latin typeface="Century Schoolbook"/>
                <a:ea typeface="+mn-ea"/>
                <a:cs typeface="+mn-cs"/>
              </a:rPr>
              <a:t>Use CREATE TABLE query, specifying fields and column types:</a:t>
            </a:r>
            <a:br>
              <a:rPr lang="en-US" altLang="en-US" kern="1200" dirty="0">
                <a:solidFill>
                  <a:prstClr val="black"/>
                </a:solidFill>
                <a:latin typeface="Century Schoolbook"/>
                <a:ea typeface="+mn-ea"/>
                <a:cs typeface="+mn-cs"/>
              </a:rPr>
            </a:br>
            <a:br>
              <a:rPr lang="en-US" altLang="en-US" kern="1200" dirty="0">
                <a:solidFill>
                  <a:prstClr val="black"/>
                </a:solidFill>
                <a:latin typeface="Century Schoolbook"/>
                <a:ea typeface="+mn-ea"/>
                <a:cs typeface="+mn-cs"/>
              </a:rPr>
            </a:br>
            <a:endParaRPr lang="en-US" altLang="en-US" sz="800" kern="1200" dirty="0">
              <a:solidFill>
                <a:prstClr val="black"/>
              </a:solidFill>
              <a:latin typeface="Century Schoolbook"/>
              <a:ea typeface="+mn-ea"/>
              <a:cs typeface="+mn-cs"/>
            </a:endParaRPr>
          </a:p>
          <a:p>
            <a:pPr marL="274320" lvl="0" indent="-274320">
              <a:lnSpc>
                <a:spcPct val="90000"/>
              </a:lnSpc>
              <a:spcBef>
                <a:spcPts val="600"/>
              </a:spcBef>
              <a:buClr>
                <a:srgbClr val="FE8637"/>
              </a:buClr>
              <a:buSzPct val="70000"/>
              <a:buNone/>
            </a:pPr>
            <a:r>
              <a:rPr lang="en-US" altLang="en-US" kern="1200" dirty="0">
                <a:solidFill>
                  <a:prstClr val="black"/>
                </a:solidFill>
                <a:latin typeface="Century Schoolbook"/>
                <a:ea typeface="+mn-ea"/>
                <a:cs typeface="+mn-cs"/>
              </a:rPr>
              <a:t>	 CREATE TABLE </a:t>
            </a:r>
            <a:r>
              <a:rPr lang="en-US" altLang="en-US" i="1" kern="1200" dirty="0" err="1">
                <a:solidFill>
                  <a:prstClr val="black"/>
                </a:solidFill>
                <a:latin typeface="Century Schoolbook"/>
                <a:ea typeface="+mn-ea"/>
                <a:cs typeface="+mn-cs"/>
              </a:rPr>
              <a:t>table_name</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column_name1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column_name2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column_name3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p>
        </p:txBody>
      </p:sp>
      <p:pic>
        <p:nvPicPr>
          <p:cNvPr id="136" name="Google Shape;136;p29"/>
          <p:cNvPicPr preferRelativeResize="0"/>
          <p:nvPr/>
        </p:nvPicPr>
        <p:blipFill>
          <a:blip r:embed="rId3">
            <a:alphaModFix/>
          </a:blip>
          <a:stretch>
            <a:fillRect/>
          </a:stretch>
        </p:blipFill>
        <p:spPr>
          <a:xfrm>
            <a:off x="5697057" y="1178697"/>
            <a:ext cx="2826051" cy="3037050"/>
          </a:xfrm>
          <a:prstGeom prst="rect">
            <a:avLst/>
          </a:prstGeom>
          <a:noFill/>
          <a:ln>
            <a:noFill/>
          </a:ln>
        </p:spPr>
      </p:pic>
    </p:spTree>
    <p:extLst>
      <p:ext uri="{BB962C8B-B14F-4D97-AF65-F5344CB8AC3E}">
        <p14:creationId xmlns:p14="http://schemas.microsoft.com/office/powerpoint/2010/main" val="3201236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How to create a DB table?</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274320" lvl="0" indent="-274320">
              <a:lnSpc>
                <a:spcPct val="150000"/>
              </a:lnSpc>
              <a:spcBef>
                <a:spcPts val="600"/>
              </a:spcBef>
              <a:buClr>
                <a:srgbClr val="FE8637"/>
              </a:buClr>
              <a:buSzPct val="70000"/>
              <a:buFont typeface="Wingdings"/>
              <a:buChar char=""/>
            </a:pPr>
            <a:r>
              <a:rPr lang="en-US" altLang="en-US" kern="1200" dirty="0">
                <a:solidFill>
                  <a:prstClr val="black"/>
                </a:solidFill>
                <a:latin typeface="Century Schoolbook"/>
                <a:ea typeface="+mn-ea"/>
                <a:cs typeface="+mn-cs"/>
              </a:rPr>
              <a:t>Use CREATE TABLE query, specifying fields and column types:</a:t>
            </a:r>
            <a:br>
              <a:rPr lang="en-US" altLang="en-US" kern="1200" dirty="0">
                <a:solidFill>
                  <a:prstClr val="black"/>
                </a:solidFill>
                <a:latin typeface="Century Schoolbook"/>
                <a:ea typeface="+mn-ea"/>
                <a:cs typeface="+mn-cs"/>
              </a:rPr>
            </a:br>
            <a:br>
              <a:rPr lang="en-US" altLang="en-US" kern="1200" dirty="0">
                <a:solidFill>
                  <a:prstClr val="black"/>
                </a:solidFill>
                <a:latin typeface="Century Schoolbook"/>
                <a:ea typeface="+mn-ea"/>
                <a:cs typeface="+mn-cs"/>
              </a:rPr>
            </a:br>
            <a:endParaRPr lang="en-US" altLang="en-US" sz="800" kern="1200" dirty="0">
              <a:solidFill>
                <a:prstClr val="black"/>
              </a:solidFill>
              <a:latin typeface="Century Schoolbook"/>
              <a:ea typeface="+mn-ea"/>
              <a:cs typeface="+mn-cs"/>
            </a:endParaRPr>
          </a:p>
          <a:p>
            <a:pPr marL="274320" lvl="0" indent="-274320">
              <a:lnSpc>
                <a:spcPct val="90000"/>
              </a:lnSpc>
              <a:spcBef>
                <a:spcPts val="600"/>
              </a:spcBef>
              <a:buClr>
                <a:srgbClr val="FE8637"/>
              </a:buClr>
              <a:buSzPct val="70000"/>
              <a:buNone/>
            </a:pPr>
            <a:r>
              <a:rPr lang="en-US" altLang="en-US" kern="1200" dirty="0">
                <a:solidFill>
                  <a:prstClr val="black"/>
                </a:solidFill>
                <a:latin typeface="Century Schoolbook"/>
                <a:ea typeface="+mn-ea"/>
                <a:cs typeface="+mn-cs"/>
              </a:rPr>
              <a:t>	 CREATE TABLE </a:t>
            </a:r>
            <a:r>
              <a:rPr lang="en-US" altLang="en-US" i="1" kern="1200" dirty="0" err="1">
                <a:solidFill>
                  <a:prstClr val="black"/>
                </a:solidFill>
                <a:latin typeface="Century Schoolbook"/>
                <a:ea typeface="+mn-ea"/>
                <a:cs typeface="+mn-cs"/>
              </a:rPr>
              <a:t>table_name</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column_name1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column_name2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column_name3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p>
        </p:txBody>
      </p:sp>
      <p:pic>
        <p:nvPicPr>
          <p:cNvPr id="136" name="Google Shape;136;p29"/>
          <p:cNvPicPr preferRelativeResize="0"/>
          <p:nvPr/>
        </p:nvPicPr>
        <p:blipFill>
          <a:blip r:embed="rId3">
            <a:alphaModFix/>
          </a:blip>
          <a:stretch>
            <a:fillRect/>
          </a:stretch>
        </p:blipFill>
        <p:spPr>
          <a:xfrm>
            <a:off x="5697057" y="1178697"/>
            <a:ext cx="2826051" cy="3037050"/>
          </a:xfrm>
          <a:prstGeom prst="rect">
            <a:avLst/>
          </a:prstGeom>
          <a:noFill/>
          <a:ln>
            <a:noFill/>
          </a:ln>
        </p:spPr>
      </p:pic>
    </p:spTree>
    <p:extLst>
      <p:ext uri="{BB962C8B-B14F-4D97-AF65-F5344CB8AC3E}">
        <p14:creationId xmlns:p14="http://schemas.microsoft.com/office/powerpoint/2010/main" val="17240052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30"/>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Explanation</a:t>
            </a:r>
            <a:endParaRPr/>
          </a:p>
          <a:p>
            <a:pPr marL="0" lvl="0" indent="0" algn="ctr" rtl="0">
              <a:spcBef>
                <a:spcPts val="0"/>
              </a:spcBef>
              <a:spcAft>
                <a:spcPts val="0"/>
              </a:spcAft>
              <a:buNone/>
            </a:pPr>
            <a:r>
              <a:rPr lang="en"/>
              <a:t>data</a:t>
            </a:r>
            <a:endParaRPr/>
          </a:p>
        </p:txBody>
      </p:sp>
      <p:sp>
        <p:nvSpPr>
          <p:cNvPr id="142" name="Google Shape;142;p30"/>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Text</a:t>
            </a:r>
            <a:endParaRPr/>
          </a:p>
        </p:txBody>
      </p:sp>
      <p:sp>
        <p:nvSpPr>
          <p:cNvPr id="143" name="Google Shape;143;p30"/>
          <p:cNvSpPr txBox="1"/>
          <p:nvPr/>
        </p:nvSpPr>
        <p:spPr>
          <a:xfrm>
            <a:off x="265500" y="4495425"/>
            <a:ext cx="4045200" cy="45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i="1">
                <a:solidFill>
                  <a:schemeClr val="accent3"/>
                </a:solidFill>
              </a:rPr>
              <a:t>Hints here</a:t>
            </a:r>
            <a:endParaRPr i="1">
              <a:solidFill>
                <a:schemeClr val="accent3"/>
              </a:solidFill>
            </a:endParaRPr>
          </a:p>
        </p:txBody>
      </p:sp>
      <p:sp>
        <p:nvSpPr>
          <p:cNvPr id="144" name="Google Shape;144;p30"/>
          <p:cNvSpPr txBox="1"/>
          <p:nvPr/>
        </p:nvSpPr>
        <p:spPr>
          <a:xfrm>
            <a:off x="5363800" y="1321300"/>
            <a:ext cx="3232200" cy="134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200">
                <a:solidFill>
                  <a:srgbClr val="F3F3F3"/>
                </a:solidFill>
                <a:latin typeface="Proxima Nova"/>
                <a:ea typeface="Proxima Nova"/>
                <a:cs typeface="Proxima Nova"/>
                <a:sym typeface="Proxima Nova"/>
              </a:rPr>
              <a:t>Code Here</a:t>
            </a:r>
            <a:endParaRPr sz="4200">
              <a:solidFill>
                <a:srgbClr val="F3F3F3"/>
              </a:solidFill>
              <a:latin typeface="Proxima Nova"/>
              <a:ea typeface="Proxima Nova"/>
              <a:cs typeface="Proxima Nova"/>
              <a:sym typeface="Proxima Nova"/>
            </a:endParaRPr>
          </a:p>
          <a:p>
            <a:pPr marL="0" lvl="0" indent="0" algn="l" rtl="0">
              <a:spcBef>
                <a:spcPts val="0"/>
              </a:spcBef>
              <a:spcAft>
                <a:spcPts val="0"/>
              </a:spcAft>
              <a:buNone/>
            </a:pPr>
            <a:endParaRPr sz="4200">
              <a:solidFill>
                <a:srgbClr val="F3F3F3"/>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1"/>
          <p:cNvSpPr txBox="1">
            <a:spLocks noGrp="1"/>
          </p:cNvSpPr>
          <p:nvPr>
            <p:ph type="title" idx="4294967295"/>
          </p:nvPr>
        </p:nvSpPr>
        <p:spPr>
          <a:xfrm>
            <a:off x="311700" y="445025"/>
            <a:ext cx="4084500" cy="10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 </a:t>
            </a:r>
            <a:r>
              <a:rPr lang="en" sz="3600"/>
              <a:t>Title</a:t>
            </a:r>
            <a:endParaRPr sz="3600"/>
          </a:p>
        </p:txBody>
      </p:sp>
      <p:sp>
        <p:nvSpPr>
          <p:cNvPr id="150" name="Google Shape;150;p31"/>
          <p:cNvSpPr txBox="1">
            <a:spLocks noGrp="1"/>
          </p:cNvSpPr>
          <p:nvPr>
            <p:ph type="body" idx="4294967295"/>
          </p:nvPr>
        </p:nvSpPr>
        <p:spPr>
          <a:xfrm>
            <a:off x="311700" y="1271450"/>
            <a:ext cx="4084500" cy="31563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a:t>Text which require points, and remember I will revert your progress if you paste shitty memes and pictures! </a:t>
            </a:r>
            <a:endParaRPr/>
          </a:p>
          <a:p>
            <a:pPr marL="457200" lvl="0" indent="-342900" algn="l" rtl="0">
              <a:spcBef>
                <a:spcPts val="1600"/>
              </a:spcBef>
              <a:spcAft>
                <a:spcPts val="0"/>
              </a:spcAft>
              <a:buSzPts val="1800"/>
              <a:buAutoNum type="arabicPeriod"/>
            </a:pPr>
            <a:r>
              <a:rPr lang="en"/>
              <a:t>Lorem ipsum dolor sit amet, consectetur adipiscing elit</a:t>
            </a:r>
            <a:endParaRPr/>
          </a:p>
          <a:p>
            <a:pPr marL="457200" lvl="0" indent="-342900" algn="l" rtl="0">
              <a:spcBef>
                <a:spcPts val="1600"/>
              </a:spcBef>
              <a:spcAft>
                <a:spcPts val="0"/>
              </a:spcAft>
              <a:buSzPts val="1800"/>
              <a:buAutoNum type="arabicPeriod"/>
            </a:pPr>
            <a:r>
              <a:rPr lang="en"/>
              <a:t>Incididunt ut labore et dolore</a:t>
            </a:r>
            <a:endParaRPr/>
          </a:p>
          <a:p>
            <a:pPr marL="457200" lvl="0" indent="-342900" algn="l" rtl="0">
              <a:spcBef>
                <a:spcPts val="1600"/>
              </a:spcBef>
              <a:spcAft>
                <a:spcPts val="1600"/>
              </a:spcAft>
              <a:buSzPts val="1800"/>
              <a:buAutoNum type="arabicPeriod"/>
            </a:pPr>
            <a:r>
              <a:rPr lang="en"/>
              <a:t>Consectetur adipiscing elit, sed do eiusmod tempor incididunt</a:t>
            </a:r>
            <a:endParaRPr/>
          </a:p>
        </p:txBody>
      </p:sp>
      <p:pic>
        <p:nvPicPr>
          <p:cNvPr id="151" name="Google Shape;151;p31" descr="Screen Shot 2015-10-15 at 9.01.12 PM.png"/>
          <p:cNvPicPr preferRelativeResize="0"/>
          <p:nvPr/>
        </p:nvPicPr>
        <p:blipFill rotWithShape="1">
          <a:blip r:embed="rId3">
            <a:alphaModFix/>
          </a:blip>
          <a:srcRect l="2180" r="2171"/>
          <a:stretch/>
        </p:blipFill>
        <p:spPr>
          <a:xfrm>
            <a:off x="4705200" y="2366436"/>
            <a:ext cx="4127100" cy="242035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2"/>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Something really important, that they should always remember</a:t>
            </a:r>
            <a:endParaRPr/>
          </a:p>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dirty="0"/>
              <a:t>The advantages of learning SQL are expanding and significant. SQL had a colossal increment in utilization during the most recent couple of years.</a:t>
            </a:r>
          </a:p>
          <a:p>
            <a:pPr marL="114300" indent="0">
              <a:buNone/>
            </a:pPr>
            <a:r>
              <a:rPr lang="en-GB" dirty="0"/>
              <a:t>1. Universal Language</a:t>
            </a:r>
            <a:endParaRPr lang="en-GB" b="1" dirty="0"/>
          </a:p>
          <a:p>
            <a:pPr marL="571500" lvl="1" indent="0">
              <a:buNone/>
            </a:pPr>
            <a:r>
              <a:rPr lang="en-GB" sz="1800" dirty="0"/>
              <a:t>SQL is one of the techniques that seeps over into other numerous disciplines. When you work with SQL, you’re using the computer’s language. This stimulates you to progress into coding with other different languages, for example, C++,  </a:t>
            </a:r>
            <a:r>
              <a:rPr lang="en-GB" sz="1800" dirty="0" err="1"/>
              <a:t>Javascript</a:t>
            </a:r>
            <a:r>
              <a:rPr lang="en-GB" sz="1800" dirty="0"/>
              <a:t>, Python, and others. All these languages are invaluable and still in demand.</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31170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Conclusion</a:t>
            </a:r>
            <a:endParaRPr sz="3600"/>
          </a:p>
        </p:txBody>
      </p:sp>
      <p:sp>
        <p:nvSpPr>
          <p:cNvPr id="162" name="Google Shape;162;p33"/>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Text</a:t>
            </a:r>
            <a:endParaRPr sz="2400"/>
          </a:p>
          <a:p>
            <a:pPr marL="0" lvl="0" indent="0" algn="l" rtl="0">
              <a:spcBef>
                <a:spcPts val="1600"/>
              </a:spcBef>
              <a:spcAft>
                <a:spcPts val="1600"/>
              </a:spcAft>
              <a:buNone/>
            </a:pPr>
            <a:endParaRPr sz="2400"/>
          </a:p>
        </p:txBody>
      </p:sp>
      <p:pic>
        <p:nvPicPr>
          <p:cNvPr id="163" name="Google Shape;163;p33"/>
          <p:cNvPicPr preferRelativeResize="0"/>
          <p:nvPr/>
        </p:nvPicPr>
        <p:blipFill>
          <a:blip r:embed="rId3">
            <a:alphaModFix/>
          </a:blip>
          <a:stretch>
            <a:fillRect/>
          </a:stretch>
        </p:blipFill>
        <p:spPr>
          <a:xfrm>
            <a:off x="5381692" y="2836117"/>
            <a:ext cx="3450601" cy="18081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4"/>
          <p:cNvSpPr txBox="1">
            <a:spLocks noGrp="1"/>
          </p:cNvSpPr>
          <p:nvPr>
            <p:ph type="title" idx="4294967295"/>
          </p:nvPr>
        </p:nvSpPr>
        <p:spPr>
          <a:xfrm>
            <a:off x="311700" y="709050"/>
            <a:ext cx="3890100" cy="372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Task</a:t>
            </a:r>
            <a:endParaRPr sz="3200"/>
          </a:p>
          <a:p>
            <a:pPr marL="0" lvl="0" indent="0" algn="l" rtl="0">
              <a:spcBef>
                <a:spcPts val="1600"/>
              </a:spcBef>
              <a:spcAft>
                <a:spcPts val="1600"/>
              </a:spcAft>
              <a:buNone/>
            </a:pPr>
            <a:r>
              <a:rPr lang="en" sz="1800">
                <a:solidFill>
                  <a:schemeClr val="accent3"/>
                </a:solidFill>
              </a:rPr>
              <a:t>Task description</a:t>
            </a:r>
            <a:endParaRPr sz="3600"/>
          </a:p>
        </p:txBody>
      </p:sp>
      <p:pic>
        <p:nvPicPr>
          <p:cNvPr id="169" name="Google Shape;169;p34"/>
          <p:cNvPicPr preferRelativeResize="0"/>
          <p:nvPr/>
        </p:nvPicPr>
        <p:blipFill rotWithShape="1">
          <a:blip r:embed="rId3">
            <a:alphaModFix/>
          </a:blip>
          <a:srcRect r="37826"/>
          <a:stretch/>
        </p:blipFill>
        <p:spPr>
          <a:xfrm>
            <a:off x="4548455" y="0"/>
            <a:ext cx="4595550"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5"/>
          <p:cNvSpPr txBox="1"/>
          <p:nvPr/>
        </p:nvSpPr>
        <p:spPr>
          <a:xfrm>
            <a:off x="624325" y="463000"/>
            <a:ext cx="6657600" cy="77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200">
                <a:solidFill>
                  <a:srgbClr val="434343"/>
                </a:solidFill>
                <a:latin typeface="Proxima Nova"/>
                <a:ea typeface="Proxima Nova"/>
                <a:cs typeface="Proxima Nova"/>
                <a:sym typeface="Proxima Nova"/>
              </a:rPr>
              <a:t>Follow Us:</a:t>
            </a:r>
            <a:endParaRPr sz="4200">
              <a:solidFill>
                <a:srgbClr val="434343"/>
              </a:solidFill>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p:txBody>
      </p:sp>
      <p:sp>
        <p:nvSpPr>
          <p:cNvPr id="175" name="Google Shape;175;p35"/>
          <p:cNvSpPr txBox="1"/>
          <p:nvPr/>
        </p:nvSpPr>
        <p:spPr>
          <a:xfrm>
            <a:off x="624325" y="1364550"/>
            <a:ext cx="6033600" cy="87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666666"/>
                </a:solidFill>
                <a:latin typeface="Proxima Nova"/>
                <a:ea typeface="Proxima Nova"/>
                <a:cs typeface="Proxima Nova"/>
                <a:sym typeface="Proxima Nova"/>
              </a:rPr>
              <a:t>Point wise add social media links and don’t forget discord links! That looks like tushar after 5 shots XD</a:t>
            </a:r>
            <a:endParaRPr sz="2400">
              <a:solidFill>
                <a:srgbClr val="666666"/>
              </a:solidFill>
              <a:latin typeface="Proxima Nova"/>
              <a:ea typeface="Proxima Nova"/>
              <a:cs typeface="Proxima Nova"/>
              <a:sym typeface="Proxima Nova"/>
            </a:endParaRPr>
          </a:p>
        </p:txBody>
      </p:sp>
      <p:pic>
        <p:nvPicPr>
          <p:cNvPr id="176" name="Google Shape;176;p35"/>
          <p:cNvPicPr preferRelativeResize="0"/>
          <p:nvPr/>
        </p:nvPicPr>
        <p:blipFill>
          <a:blip r:embed="rId3">
            <a:alphaModFix/>
          </a:blip>
          <a:stretch>
            <a:fillRect/>
          </a:stretch>
        </p:blipFill>
        <p:spPr>
          <a:xfrm>
            <a:off x="5492375" y="3473625"/>
            <a:ext cx="3523351" cy="1669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2. Open-Source – Easy to learn and use</a:t>
            </a:r>
            <a:endParaRPr lang="en-GB" b="1" dirty="0"/>
          </a:p>
          <a:p>
            <a:pPr marL="571500" lvl="1" indent="0">
              <a:buNone/>
            </a:pPr>
            <a:r>
              <a:rPr lang="en-GB" sz="1800" dirty="0"/>
              <a:t>SQL is an open-source programming language, so it has a large community of developers. Many topics that relate to SQL and MySQL are posted on </a:t>
            </a:r>
            <a:r>
              <a:rPr lang="en-GB" sz="1800" dirty="0" err="1"/>
              <a:t>StackOverflow</a:t>
            </a:r>
            <a:r>
              <a:rPr lang="en-GB" sz="1800" dirty="0"/>
              <a:t> consistently. SQL is comparatively easier to learn than other programming languages, for example, C++. Also, a considerable number of the prevalent databases that use SQL (MySQL, MariaDB, and Postgres) are open-source.</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712401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3. Manage Million Rows of Data</a:t>
            </a:r>
            <a:endParaRPr lang="en-GB" b="1" dirty="0"/>
          </a:p>
          <a:p>
            <a:pPr marL="571500" lvl="1" indent="0">
              <a:buNone/>
            </a:pPr>
            <a:r>
              <a:rPr lang="en-GB" sz="1800" dirty="0"/>
              <a:t>Traditional spreadsheets can be used to manage small-to-medium-sized sets of information, so we will require an alternate solution when managing such huge records. Gratefully, this is a field, in which SQL sparkles: regardless of whether it’s 1,000 records or 100 million, SQL is completely equipped to handle data pools of virtually all sizes.</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2408666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579662"/>
          </a:xfrm>
          <a:prstGeom prst="rect">
            <a:avLst/>
          </a:prstGeom>
        </p:spPr>
        <p:txBody>
          <a:bodyPr spcFirstLastPara="1" wrap="square" lIns="91425" tIns="91425" rIns="91425" bIns="91425" anchor="t" anchorCtr="0">
            <a:noAutofit/>
          </a:bodyPr>
          <a:lstStyle/>
          <a:p>
            <a:pPr marL="114300" indent="0">
              <a:buNone/>
            </a:pPr>
            <a:r>
              <a:rPr lang="en-GB"/>
              <a:t>4. </a:t>
            </a:r>
            <a:r>
              <a:rPr lang="en-GB" dirty="0"/>
              <a:t>High in Demand</a:t>
            </a:r>
            <a:endParaRPr lang="en-GB" b="1" dirty="0"/>
          </a:p>
          <a:p>
            <a:pPr marL="571500" lvl="1" indent="0">
              <a:buNone/>
            </a:pPr>
            <a:r>
              <a:rPr lang="en-GB" sz="1800" dirty="0"/>
              <a:t>There aren’t many individuals in the present workforce who have a working experience in SQL. Many businesses perceive the value of such a skill in the current market. However, it’s a simple sell to make.</a:t>
            </a:r>
          </a:p>
          <a:p>
            <a:pPr marL="571500" lvl="1" indent="0">
              <a:buNone/>
            </a:pPr>
            <a:endParaRPr lang="en-GB" sz="1800" dirty="0"/>
          </a:p>
          <a:p>
            <a:pPr marL="114300" indent="0">
              <a:buNone/>
            </a:pPr>
            <a:r>
              <a:rPr lang="en-GB" sz="1600" dirty="0"/>
              <a:t>Companies are currently searching out those individuals who are skilled in SQL. It’s one thing to have the capacity to gain a high salary. However, employers know the worth that somebody, who is skilled in SQL, leads to their association and need to hire these people. Also, in case you want to change a job, learning SQL makes you a </a:t>
            </a:r>
            <a:r>
              <a:rPr lang="en-GB" sz="1600" dirty="0" err="1"/>
              <a:t>favorably</a:t>
            </a:r>
            <a:r>
              <a:rPr lang="en-GB" sz="1600" dirty="0"/>
              <a:t> sought after prospect.</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115554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26"/>
          <p:cNvSpPr txBox="1">
            <a:spLocks noGrp="1"/>
          </p:cNvSpPr>
          <p:nvPr>
            <p:ph type="body" idx="1"/>
          </p:nvPr>
        </p:nvSpPr>
        <p:spPr>
          <a:xfrm>
            <a:off x="281737" y="445025"/>
            <a:ext cx="5362301" cy="2452691"/>
          </a:xfrm>
          <a:prstGeom prst="rect">
            <a:avLst/>
          </a:prstGeom>
        </p:spPr>
        <p:txBody>
          <a:bodyPr spcFirstLastPara="1" wrap="square" lIns="91425" tIns="91425" rIns="91425" bIns="91425" anchor="t" anchorCtr="0">
            <a:noAutofit/>
          </a:bodyPr>
          <a:lstStyle/>
          <a:p>
            <a:pPr marL="0" lvl="0" indent="0">
              <a:spcAft>
                <a:spcPts val="1600"/>
              </a:spcAft>
              <a:buNone/>
            </a:pPr>
            <a:endParaRPr lang="en-GB" sz="2400" dirty="0"/>
          </a:p>
          <a:p>
            <a:pPr marL="0" lvl="0" indent="0">
              <a:spcAft>
                <a:spcPts val="1600"/>
              </a:spcAft>
              <a:buNone/>
            </a:pPr>
            <a:r>
              <a:rPr lang="en-GB" sz="2000" dirty="0"/>
              <a:t>GET it here </a:t>
            </a:r>
            <a:r>
              <a:rPr lang="en-GB" sz="2000" dirty="0">
                <a:sym typeface="Wingdings" panose="05000000000000000000" pitchFamily="2" charset="2"/>
              </a:rPr>
              <a:t> :-</a:t>
            </a:r>
            <a:endParaRPr lang="en-GB" sz="2000" dirty="0"/>
          </a:p>
          <a:p>
            <a:pPr marL="0" lvl="0" indent="0">
              <a:spcAft>
                <a:spcPts val="1600"/>
              </a:spcAft>
              <a:buNone/>
            </a:pPr>
            <a:r>
              <a:rPr lang="en-GB" sz="2400" dirty="0">
                <a:solidFill>
                  <a:srgbClr val="FF0000"/>
                </a:solidFill>
              </a:rPr>
              <a:t>https://dev.mysql.com/downloads/installer/</a:t>
            </a:r>
            <a:endParaRPr sz="2400" dirty="0">
              <a:solidFill>
                <a:srgbClr val="FF0000"/>
              </a:solidFill>
            </a:endParaRPr>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3" name="Title 2">
            <a:extLst>
              <a:ext uri="{FF2B5EF4-FFF2-40B4-BE49-F238E27FC236}">
                <a16:creationId xmlns:a16="http://schemas.microsoft.com/office/drawing/2014/main" id="{7D53D2D9-718B-4ED4-81C3-F522BF3B6871}"/>
              </a:ext>
            </a:extLst>
          </p:cNvPr>
          <p:cNvSpPr>
            <a:spLocks noGrp="1"/>
          </p:cNvSpPr>
          <p:nvPr>
            <p:ph type="title"/>
          </p:nvPr>
        </p:nvSpPr>
        <p:spPr/>
        <p:txBody>
          <a:bodyPr/>
          <a:lstStyle/>
          <a:p>
            <a:r>
              <a:rPr lang="en-GB" u="sng" dirty="0"/>
              <a:t>Let’s INSTALL…</a:t>
            </a:r>
          </a:p>
        </p:txBody>
      </p:sp>
      <p:pic>
        <p:nvPicPr>
          <p:cNvPr id="5" name="Picture 4">
            <a:extLst>
              <a:ext uri="{FF2B5EF4-FFF2-40B4-BE49-F238E27FC236}">
                <a16:creationId xmlns:a16="http://schemas.microsoft.com/office/drawing/2014/main" id="{DA592866-450A-4BCF-A3B1-5F824362BCCC}"/>
              </a:ext>
            </a:extLst>
          </p:cNvPr>
          <p:cNvPicPr>
            <a:picLocks noChangeAspect="1"/>
          </p:cNvPicPr>
          <p:nvPr/>
        </p:nvPicPr>
        <p:blipFill>
          <a:blip r:embed="rId4"/>
          <a:stretch>
            <a:fillRect/>
          </a:stretch>
        </p:blipFill>
        <p:spPr>
          <a:xfrm>
            <a:off x="5868783" y="222859"/>
            <a:ext cx="2993480" cy="4322059"/>
          </a:xfrm>
          <a:prstGeom prst="rect">
            <a:avLst/>
          </a:prstGeom>
        </p:spPr>
      </p:pic>
      <p:pic>
        <p:nvPicPr>
          <p:cNvPr id="7" name="Picture 6">
            <a:extLst>
              <a:ext uri="{FF2B5EF4-FFF2-40B4-BE49-F238E27FC236}">
                <a16:creationId xmlns:a16="http://schemas.microsoft.com/office/drawing/2014/main" id="{2DD936E7-81CE-428E-88A8-856263EAE258}"/>
              </a:ext>
            </a:extLst>
          </p:cNvPr>
          <p:cNvPicPr>
            <a:picLocks noChangeAspect="1"/>
          </p:cNvPicPr>
          <p:nvPr/>
        </p:nvPicPr>
        <p:blipFill>
          <a:blip r:embed="rId5"/>
          <a:stretch>
            <a:fillRect/>
          </a:stretch>
        </p:blipFill>
        <p:spPr>
          <a:xfrm>
            <a:off x="56991" y="2566686"/>
            <a:ext cx="5724683" cy="2191674"/>
          </a:xfrm>
          <a:prstGeom prst="rect">
            <a:avLst/>
          </a:prstGeom>
        </p:spPr>
      </p:pic>
      <p:pic>
        <p:nvPicPr>
          <p:cNvPr id="9" name="Picture 8">
            <a:extLst>
              <a:ext uri="{FF2B5EF4-FFF2-40B4-BE49-F238E27FC236}">
                <a16:creationId xmlns:a16="http://schemas.microsoft.com/office/drawing/2014/main" id="{27A5402D-BB31-46AA-A864-702E4455CCD7}"/>
              </a:ext>
            </a:extLst>
          </p:cNvPr>
          <p:cNvPicPr>
            <a:picLocks noChangeAspect="1"/>
          </p:cNvPicPr>
          <p:nvPr/>
        </p:nvPicPr>
        <p:blipFill>
          <a:blip r:embed="rId6"/>
          <a:stretch>
            <a:fillRect/>
          </a:stretch>
        </p:blipFill>
        <p:spPr>
          <a:xfrm>
            <a:off x="56991" y="1194016"/>
            <a:ext cx="6648765" cy="3834257"/>
          </a:xfrm>
          <a:prstGeom prst="rect">
            <a:avLst/>
          </a:prstGeom>
        </p:spPr>
      </p:pic>
    </p:spTree>
    <p:extLst>
      <p:ext uri="{BB962C8B-B14F-4D97-AF65-F5344CB8AC3E}">
        <p14:creationId xmlns:p14="http://schemas.microsoft.com/office/powerpoint/2010/main" val="67695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7"/>
          <p:cNvSpPr txBox="1">
            <a:spLocks noGrp="1"/>
          </p:cNvSpPr>
          <p:nvPr>
            <p:ph type="title"/>
          </p:nvPr>
        </p:nvSpPr>
        <p:spPr>
          <a:xfrm>
            <a:off x="265500" y="1180214"/>
            <a:ext cx="4045200" cy="2146336"/>
          </a:xfrm>
          <a:prstGeom prst="rect">
            <a:avLst/>
          </a:prstGeom>
        </p:spPr>
        <p:txBody>
          <a:bodyPr spcFirstLastPara="1" wrap="square" lIns="91425" tIns="91425" rIns="91425" bIns="91425" anchor="b" anchorCtr="0">
            <a:noAutofit/>
          </a:bodyPr>
          <a:lstStyle/>
          <a:p>
            <a:pPr lvl="0"/>
            <a:r>
              <a:rPr lang="en-GB" dirty="0"/>
              <a:t>Structured Query Language</a:t>
            </a:r>
          </a:p>
        </p:txBody>
      </p:sp>
      <p:sp>
        <p:nvSpPr>
          <p:cNvPr id="124" name="Google Shape;124;p27"/>
          <p:cNvSpPr txBox="1">
            <a:spLocks noGrp="1"/>
          </p:cNvSpPr>
          <p:nvPr>
            <p:ph type="body" idx="2"/>
          </p:nvPr>
        </p:nvSpPr>
        <p:spPr>
          <a:xfrm>
            <a:off x="4833302" y="0"/>
            <a:ext cx="3837000" cy="5143500"/>
          </a:xfrm>
          <a:prstGeom prst="rect">
            <a:avLst/>
          </a:prstGeom>
        </p:spPr>
        <p:txBody>
          <a:bodyPr spcFirstLastPara="1" wrap="square" lIns="91425" tIns="91425" rIns="91425" bIns="91425" anchor="ctr" anchorCtr="0">
            <a:noAutofit/>
          </a:bodyPr>
          <a:lstStyle/>
          <a:p>
            <a:pPr marL="90488" indent="0" algn="just">
              <a:buNone/>
            </a:pPr>
            <a:r>
              <a:rPr lang="en-GB" sz="1700" dirty="0">
                <a:solidFill>
                  <a:schemeClr val="folHlink"/>
                </a:solidFill>
                <a:latin typeface="Times New Roman" pitchFamily="18" charset="0"/>
              </a:rPr>
              <a:t>Structured Query Language (SQL) is the language standardized by the American National Standards Institute (ANSI) and the International Organization for Standardization (ISO) for use on relational databases. </a:t>
            </a:r>
          </a:p>
          <a:p>
            <a:pPr marL="90488" indent="0" algn="just">
              <a:buNone/>
            </a:pPr>
            <a:endParaRPr lang="en-GB" sz="1700" dirty="0">
              <a:solidFill>
                <a:schemeClr val="folHlink"/>
              </a:solidFill>
              <a:latin typeface="Times New Roman" pitchFamily="18" charset="0"/>
            </a:endParaRPr>
          </a:p>
          <a:p>
            <a:pPr marL="90488" indent="0" algn="just">
              <a:buNone/>
            </a:pPr>
            <a:r>
              <a:rPr lang="en-GB" sz="1700" dirty="0">
                <a:solidFill>
                  <a:schemeClr val="folHlink"/>
                </a:solidFill>
                <a:latin typeface="Times New Roman" pitchFamily="18" charset="0"/>
              </a:rPr>
              <a:t>It is a declarative rather than procedural language, which means that users declare what they want without having to write a step-by-step procedure.</a:t>
            </a:r>
          </a:p>
          <a:p>
            <a:pPr marL="90488" indent="0" algn="just">
              <a:buNone/>
            </a:pPr>
            <a:endParaRPr lang="en-GB" sz="1700" dirty="0">
              <a:solidFill>
                <a:schemeClr val="folHlink"/>
              </a:solidFill>
              <a:latin typeface="Times New Roman" pitchFamily="18" charset="0"/>
            </a:endParaRPr>
          </a:p>
          <a:p>
            <a:pPr marL="90488" indent="0" algn="just">
              <a:buNone/>
            </a:pPr>
            <a:r>
              <a:rPr lang="en-GB" sz="1700" dirty="0">
                <a:solidFill>
                  <a:schemeClr val="folHlink"/>
                </a:solidFill>
                <a:latin typeface="Times New Roman" pitchFamily="18" charset="0"/>
              </a:rPr>
              <a:t>The SQL language was first implemented by the Oracle Corporation in 1979, with various versions of SQL being released since then.</a:t>
            </a:r>
          </a:p>
          <a:p>
            <a:pPr marL="90488" indent="0" algn="just">
              <a:buNone/>
            </a:pPr>
            <a:endParaRPr lang="en-GB" sz="1700" dirty="0">
              <a:solidFill>
                <a:schemeClr val="folHlink"/>
              </a:solidFill>
              <a:latin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595025" y="676275"/>
            <a:ext cx="5797500" cy="4667250"/>
          </a:xfrm>
          <a:prstGeom prst="rect">
            <a:avLst/>
          </a:prstGeom>
        </p:spPr>
        <p:txBody>
          <a:bodyPr spcFirstLastPara="1" wrap="square" lIns="91425" tIns="91425" rIns="91425" bIns="91425" anchor="ctr" anchorCtr="0">
            <a:noAutofit/>
          </a:bodyPr>
          <a:lstStyle/>
          <a:p>
            <a:pPr lvl="0"/>
            <a:r>
              <a:rPr lang="en-GB" sz="4400" b="1" dirty="0"/>
              <a:t>Let’s Start</a:t>
            </a:r>
            <a:r>
              <a:rPr lang="en" sz="2000" b="1" dirty="0"/>
              <a:t>(</a:t>
            </a:r>
            <a:r>
              <a:rPr lang="en-GB" sz="2000" b="1" dirty="0"/>
              <a:t>Tables, The same shit like excel</a:t>
            </a:r>
            <a:r>
              <a:rPr lang="en" sz="2000" b="1" dirty="0"/>
              <a:t>)</a:t>
            </a:r>
            <a:br>
              <a:rPr lang="en" sz="2000" b="1" dirty="0"/>
            </a:br>
            <a:br>
              <a:rPr lang="en" sz="2000" b="1" dirty="0"/>
            </a:br>
            <a:r>
              <a:rPr lang="en-GB" sz="2000" b="1" dirty="0"/>
              <a:t>The schema of a table is the table name and its attributes:</a:t>
            </a:r>
            <a:br>
              <a:rPr lang="en-GB" sz="2000" b="1" dirty="0"/>
            </a:br>
            <a:r>
              <a:rPr lang="en-GB" sz="2000" b="1" dirty="0"/>
              <a:t>Product(</a:t>
            </a:r>
            <a:r>
              <a:rPr lang="en-GB" sz="2000" b="1" dirty="0" err="1"/>
              <a:t>PName</a:t>
            </a:r>
            <a:r>
              <a:rPr lang="en-GB" sz="2000" b="1" dirty="0"/>
              <a:t>, Price, Category, </a:t>
            </a:r>
            <a:r>
              <a:rPr lang="en-GB" sz="2000" b="1" dirty="0" err="1"/>
              <a:t>Manfacturer</a:t>
            </a:r>
            <a:r>
              <a:rPr lang="en-GB" sz="2000" b="1" dirty="0"/>
              <a:t>)</a:t>
            </a:r>
            <a:br>
              <a:rPr lang="en-GB" sz="2000" b="1" dirty="0"/>
            </a:br>
            <a:br>
              <a:rPr lang="en-GB" sz="2000" b="1" dirty="0"/>
            </a:br>
            <a:r>
              <a:rPr lang="en-GB" sz="2000" b="1" dirty="0"/>
              <a:t>A key is an attribute whose values are unique;</a:t>
            </a:r>
            <a:br>
              <a:rPr lang="en-GB" sz="2000" b="1" dirty="0"/>
            </a:br>
            <a:r>
              <a:rPr lang="en-GB" sz="2000" b="1" u="sng" dirty="0"/>
              <a:t>we underline a key</a:t>
            </a:r>
            <a:br>
              <a:rPr lang="en-GB" sz="2000" b="1" dirty="0"/>
            </a:br>
            <a:br>
              <a:rPr lang="en-GB" sz="2000" b="1" dirty="0"/>
            </a:br>
            <a:r>
              <a:rPr lang="en-GB" sz="2000" b="1" dirty="0"/>
              <a:t>Product(</a:t>
            </a:r>
            <a:r>
              <a:rPr lang="en-GB" sz="2000" b="1" u="sng" dirty="0" err="1"/>
              <a:t>PName</a:t>
            </a:r>
            <a:r>
              <a:rPr lang="en-GB" sz="2000" b="1" dirty="0"/>
              <a:t>, Price, Category, </a:t>
            </a:r>
            <a:r>
              <a:rPr lang="en-GB" sz="2000" b="1" dirty="0" err="1"/>
              <a:t>Manfacturer</a:t>
            </a:r>
            <a:r>
              <a:rPr lang="en-GB" sz="2000" b="1" dirty="0"/>
              <a:t>)</a:t>
            </a:r>
            <a:br>
              <a:rPr lang="en-GB" sz="2000" b="1" dirty="0"/>
            </a:br>
            <a:br>
              <a:rPr lang="en-GB" sz="2000" b="1" dirty="0"/>
            </a:br>
            <a:br>
              <a:rPr lang="en-GB" sz="2000" b="1" dirty="0"/>
            </a:br>
            <a:br>
              <a:rPr lang="en-GB" sz="2000" b="1" dirty="0"/>
            </a:br>
            <a:br>
              <a:rPr lang="en" sz="2000" b="1" dirty="0"/>
            </a:br>
            <a:endParaRPr sz="20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1062858" y="1052623"/>
            <a:ext cx="5797500" cy="5194669"/>
          </a:xfrm>
          <a:prstGeom prst="rect">
            <a:avLst/>
          </a:prstGeom>
        </p:spPr>
        <p:txBody>
          <a:bodyPr spcFirstLastPara="1" wrap="square" lIns="91425" tIns="91425" rIns="91425" bIns="91425" anchor="ctr" anchorCtr="0">
            <a:noAutofit/>
          </a:bodyPr>
          <a:lstStyle/>
          <a:p>
            <a:pPr lvl="0"/>
            <a:r>
              <a:rPr lang="en-GB" sz="4400" b="1" dirty="0"/>
              <a:t>Creating a Database</a:t>
            </a:r>
            <a:br>
              <a:rPr lang="en-GB" sz="2000" b="1" dirty="0"/>
            </a:br>
            <a:br>
              <a:rPr lang="en-GB" sz="2000" b="1" dirty="0"/>
            </a:br>
            <a:br>
              <a:rPr lang="en-GB" sz="2000" b="1" dirty="0"/>
            </a:br>
            <a:r>
              <a:rPr lang="en-GB" sz="2000" b="1" dirty="0"/>
              <a:t>To create a new database, issue the “create database” command:</a:t>
            </a:r>
            <a:br>
              <a:rPr lang="en-GB" sz="2000" b="1" dirty="0"/>
            </a:br>
            <a:br>
              <a:rPr lang="en-GB" sz="2000" b="1" dirty="0"/>
            </a:br>
            <a:r>
              <a:rPr lang="en-GB" sz="2000" b="1" dirty="0" err="1"/>
              <a:t>mysql</a:t>
            </a:r>
            <a:r>
              <a:rPr lang="en-GB" sz="2000" b="1" dirty="0"/>
              <a:t>&gt; create database </a:t>
            </a:r>
            <a:r>
              <a:rPr lang="en-GB" sz="2000" b="1" dirty="0" err="1"/>
              <a:t>webdb</a:t>
            </a:r>
            <a:r>
              <a:rPr lang="en-GB" sz="2000" b="1" dirty="0"/>
              <a:t>;</a:t>
            </a:r>
            <a:br>
              <a:rPr lang="en-GB" sz="2000" b="1" dirty="0"/>
            </a:br>
            <a:br>
              <a:rPr lang="en-GB" sz="2000" b="1" dirty="0"/>
            </a:br>
            <a:r>
              <a:rPr lang="en-GB" sz="2000" b="1" dirty="0"/>
              <a:t>To the select a database, issue the “use” command:</a:t>
            </a:r>
            <a:br>
              <a:rPr lang="en-GB" sz="2000" b="1" dirty="0"/>
            </a:br>
            <a:br>
              <a:rPr lang="en-GB" sz="2000" b="1" dirty="0"/>
            </a:br>
            <a:r>
              <a:rPr lang="en-GB" sz="2000" b="1" dirty="0" err="1"/>
              <a:t>mysql</a:t>
            </a:r>
            <a:r>
              <a:rPr lang="en-GB" sz="2000" b="1" dirty="0"/>
              <a:t>&gt; use </a:t>
            </a:r>
            <a:r>
              <a:rPr lang="en-GB" sz="2000" b="1" dirty="0" err="1"/>
              <a:t>webdb</a:t>
            </a:r>
            <a:r>
              <a:rPr lang="en-GB" sz="2000" b="1" dirty="0"/>
              <a:t>;</a:t>
            </a:r>
            <a:br>
              <a:rPr lang="en-GB" sz="2000" b="1" dirty="0"/>
            </a:br>
            <a:br>
              <a:rPr lang="en-GB" sz="2000" b="1" dirty="0"/>
            </a:br>
            <a:br>
              <a:rPr lang="en-GB" sz="2000" b="1" dirty="0"/>
            </a:br>
            <a:br>
              <a:rPr lang="en-GB" sz="2000" b="1" dirty="0"/>
            </a:br>
            <a:br>
              <a:rPr lang="en-GB" sz="2000" b="1" dirty="0"/>
            </a:br>
            <a:br>
              <a:rPr lang="en-GB" sz="2000" b="1" dirty="0"/>
            </a:br>
            <a:br>
              <a:rPr lang="en-GB" sz="2000" b="1" dirty="0"/>
            </a:br>
            <a:endParaRPr lang="en-GB" sz="2000" b="1" dirty="0"/>
          </a:p>
        </p:txBody>
      </p:sp>
    </p:spTree>
    <p:extLst>
      <p:ext uri="{BB962C8B-B14F-4D97-AF65-F5344CB8AC3E}">
        <p14:creationId xmlns:p14="http://schemas.microsoft.com/office/powerpoint/2010/main" val="327236869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289</TotalTime>
  <Words>784</Words>
  <Application>Microsoft Office PowerPoint</Application>
  <PresentationFormat>On-screen Show (16:9)</PresentationFormat>
  <Paragraphs>84</Paragraphs>
  <Slides>22</Slides>
  <Notes>22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22</vt:i4>
      </vt:variant>
    </vt:vector>
  </HeadingPairs>
  <TitlesOfParts>
    <vt:vector size="30" baseType="lpstr">
      <vt:lpstr>Arial</vt:lpstr>
      <vt:lpstr>Century Schoolbook</vt:lpstr>
      <vt:lpstr>Times New Roman</vt:lpstr>
      <vt:lpstr>Proxima Nova</vt:lpstr>
      <vt:lpstr>Wingdings</vt:lpstr>
      <vt:lpstr>Verdana</vt:lpstr>
      <vt:lpstr>Simple Light</vt:lpstr>
      <vt:lpstr>Spearmint</vt:lpstr>
      <vt:lpstr>SQL</vt:lpstr>
      <vt:lpstr>Why SQL? </vt:lpstr>
      <vt:lpstr>Why SQL? </vt:lpstr>
      <vt:lpstr>Why SQL? </vt:lpstr>
      <vt:lpstr>Why SQL? </vt:lpstr>
      <vt:lpstr>Let’s INSTALL…</vt:lpstr>
      <vt:lpstr>Structured Query Language</vt:lpstr>
      <vt:lpstr>Let’s Start(Tables, The same shit like excel)  The schema of a table is the table name and its attributes: Product(PName, Price, Category, Manfacturer)  A key is an attribute whose values are unique; we underline a key  Product(PName, Price, Category, Manfacturer)     </vt:lpstr>
      <vt:lpstr>Creating a Database   To create a new database, issue the “create database” command:  mysql&gt; create database webdb;  To the select a database, issue the “use” command:  mysql&gt; use webdb;       </vt:lpstr>
      <vt:lpstr>Creating a Database   To create a new database, issue the “create database” command:  mysql&gt; create database webdb;  To the select a database, issue the “use” command:  mysql&gt; use webdb;       </vt:lpstr>
      <vt:lpstr>Data Types in SQL</vt:lpstr>
      <vt:lpstr>Data Definition Language (DDL)</vt:lpstr>
      <vt:lpstr>Data Definition Language (DDL)</vt:lpstr>
      <vt:lpstr>Data Manipulation Language (DML)</vt:lpstr>
      <vt:lpstr>How to create a DB table?</vt:lpstr>
      <vt:lpstr>How to create a DB table?</vt:lpstr>
      <vt:lpstr>Explanation data</vt:lpstr>
      <vt:lpstr> Title</vt:lpstr>
      <vt:lpstr>Something really important, that they should always remember </vt:lpstr>
      <vt:lpstr>Conclusion</vt:lpstr>
      <vt:lpstr>Task Task description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Workshop name</dc:title>
  <dc:creator>Neo Anoman</dc:creator>
  <cp:lastModifiedBy>Neo Anoman</cp:lastModifiedBy>
  <cp:revision>12</cp:revision>
  <dcterms:modified xsi:type="dcterms:W3CDTF">2019-09-01T15:33:08Z</dcterms:modified>
</cp:coreProperties>
</file>